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9" r:id="rId2"/>
    <p:sldId id="283" r:id="rId3"/>
    <p:sldId id="267" r:id="rId4"/>
    <p:sldId id="268" r:id="rId5"/>
    <p:sldId id="269" r:id="rId6"/>
    <p:sldId id="287" r:id="rId7"/>
    <p:sldId id="275" r:id="rId8"/>
    <p:sldId id="288" r:id="rId9"/>
    <p:sldId id="284" r:id="rId10"/>
    <p:sldId id="274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9366"/>
            <a:ext cx="12192000" cy="3799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Diyala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Architecture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</a:t>
            </a:r>
            <a:r>
              <a:rPr lang="en-US" sz="4000" baseline="30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ST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 Stage</a:t>
            </a:r>
          </a:p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2018 – 2019</a:t>
            </a:r>
          </a:p>
          <a:p>
            <a:pPr algn="ctr"/>
            <a:endParaRPr lang="en-US" sz="3000" dirty="0" smtClean="0">
              <a:solidFill>
                <a:schemeClr val="accent4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Lecture_ 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03</a:t>
            </a:r>
            <a:endParaRPr lang="ar-IQ" sz="6000" dirty="0">
              <a:solidFill>
                <a:schemeClr val="accent4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81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67" y="661601"/>
            <a:ext cx="8345065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2" y="633022"/>
            <a:ext cx="10860016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22250"/>
            <a:ext cx="96520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89" y="249214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ekton Pro" panose="020F0603020208020904" pitchFamily="34" charset="0"/>
              </a:rPr>
              <a:t>From Line to Plane</a:t>
            </a:r>
            <a:endParaRPr lang="en-US" dirty="0">
              <a:solidFill>
                <a:srgbClr val="002060"/>
              </a:solidFill>
              <a:latin typeface="Tekton Pro" panose="020F06030202080209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9" y="2344963"/>
            <a:ext cx="11286186" cy="4300539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3589" y="888641"/>
            <a:ext cx="11286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ekton Pro" panose="020F0603020208020904" pitchFamily="34" charset="0"/>
              </a:rPr>
              <a:t>Two parallel lines have the ability to visually describe a plane. A transparent spatial membrane can be stretched between them to acknowledge their visual relationship. The closer these lines are to each other, the stronger will be the sense of plane they </a:t>
            </a:r>
            <a:r>
              <a:rPr lang="en-US" sz="2400" dirty="0" smtClean="0">
                <a:solidFill>
                  <a:srgbClr val="002060"/>
                </a:solidFill>
                <a:latin typeface="Tekton Pro" panose="020F0603020208020904" pitchFamily="34" charset="0"/>
              </a:rPr>
              <a:t>convey.</a:t>
            </a:r>
            <a:endParaRPr lang="en-US" sz="2400" dirty="0">
              <a:solidFill>
                <a:srgbClr val="002060"/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39" y="296214"/>
            <a:ext cx="6518621" cy="274319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39" y="3387145"/>
            <a:ext cx="6518621" cy="3054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66163" y="1579535"/>
            <a:ext cx="4627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ekton Pro" panose="020F0603020208020904" pitchFamily="34" charset="0"/>
              </a:rPr>
              <a:t>The diagrams illustrate the transformation of a row of round columns, initially supporting a portion of a wall, then evolving into square piers which are an integral part of the wall plane, and finally becoming pilasters—remnants of the original columns occurring as a relief along the surface of the wall.</a:t>
            </a:r>
          </a:p>
        </p:txBody>
      </p:sp>
    </p:spTree>
    <p:extLst>
      <p:ext uri="{BB962C8B-B14F-4D97-AF65-F5344CB8AC3E}">
        <p14:creationId xmlns:p14="http://schemas.microsoft.com/office/powerpoint/2010/main" val="4972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7"/>
          <a:stretch/>
        </p:blipFill>
        <p:spPr>
          <a:xfrm>
            <a:off x="5150205" y="3044671"/>
            <a:ext cx="6904420" cy="11902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4" b="25583"/>
          <a:stretch/>
        </p:blipFill>
        <p:spPr>
          <a:xfrm>
            <a:off x="5302605" y="5074802"/>
            <a:ext cx="6599620" cy="1390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789" y="818024"/>
            <a:ext cx="11925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line extended in a direction other than its intrinsic direction becomes a plane. Conceptually, a plane has length and width, but no depth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789" y="294804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PLANE: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2" y="366115"/>
            <a:ext cx="5615189" cy="1677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577" y="97148"/>
            <a:ext cx="47909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002060"/>
                </a:solidFill>
                <a:latin typeface="Tekton Pro" panose="020F0603020208020904" pitchFamily="34" charset="0"/>
              </a:rPr>
              <a:t>PLANE:</a:t>
            </a:r>
          </a:p>
          <a:p>
            <a:pPr algn="just"/>
            <a:r>
              <a:rPr lang="en-US" sz="2200" dirty="0" smtClean="0">
                <a:solidFill>
                  <a:srgbClr val="002060"/>
                </a:solidFill>
                <a:latin typeface="Tekton Pro" panose="020F0603020208020904" pitchFamily="34" charset="0"/>
              </a:rPr>
              <a:t>Aline </a:t>
            </a:r>
            <a:r>
              <a:rPr lang="en-US" sz="2200" dirty="0">
                <a:solidFill>
                  <a:srgbClr val="002060"/>
                </a:solidFill>
                <a:latin typeface="Tekton Pro" panose="020F0603020208020904" pitchFamily="34" charset="0"/>
              </a:rPr>
              <a:t>extended in a direction other than its intrinsic direction becomes a plane. Conceptually, a plane has length and width, but no depth.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577" y="2150503"/>
            <a:ext cx="47909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Tekton Pro" panose="020F0603020208020904" pitchFamily="34" charset="0"/>
              </a:rPr>
              <a:t>Shape is the primary identifying characteristic of a plane. It is determined by the contour of the line forming the edges of a plane. Because our perception of shape can be distorted by perspective foreshortening, we see the true shape of a plane only when we view it frontally.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577" y="5215849"/>
            <a:ext cx="4790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Tekton Pro" panose="020F0603020208020904" pitchFamily="34" charset="0"/>
              </a:rPr>
              <a:t>The supplementary properties of a plane—its surface color, pattern, and texture—affect its visual weight and </a:t>
            </a:r>
            <a:r>
              <a:rPr lang="en-US" sz="2200" dirty="0" smtClean="0">
                <a:solidFill>
                  <a:srgbClr val="002060"/>
                </a:solidFill>
                <a:latin typeface="Tekton Pro" panose="020F0603020208020904" pitchFamily="34" charset="0"/>
              </a:rPr>
              <a:t>stability.</a:t>
            </a:r>
            <a:endParaRPr lang="en-US" sz="2200" dirty="0">
              <a:solidFill>
                <a:srgbClr val="002060"/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1" y="1685203"/>
            <a:ext cx="7792537" cy="51727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4699" y="0"/>
            <a:ext cx="11694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In the composition of a visual construction, a plane serves to define the limits or boundaries of a volume. If architecture as a visual art deals specifically with the formation of three-dimensional volumes of mass and space, then the plane should be regarded as a key element in the vocabulary of architectural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design.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214" y="391354"/>
            <a:ext cx="11603865" cy="32316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VOLUME:</a:t>
            </a:r>
          </a:p>
          <a:p>
            <a:pPr algn="just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A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plane extended in a direction other than its intrinsic direction becomes a volume. Conceptually, a volume has three dimensions: length, width, and depth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. All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volumes can be analyzed and understood to consist of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:</a:t>
            </a:r>
          </a:p>
          <a:p>
            <a:pPr algn="just"/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points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or vertices where several planes come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together.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lines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or edges where two planes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meet.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planes or surfaces that define the limits or boundaries of a volume.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2"/>
          <a:stretch/>
        </p:blipFill>
        <p:spPr>
          <a:xfrm>
            <a:off x="2542361" y="4015848"/>
            <a:ext cx="7107278" cy="28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89" y="2255153"/>
            <a:ext cx="7135221" cy="37914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214" y="332931"/>
            <a:ext cx="11565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As the three-dimensional element in the vocabulary of architectural design, a volume can be either a solid—space displaced by mass—or a void—space contained or enclosed by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planes.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972" y="2459504"/>
            <a:ext cx="7843236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In architecture, a volume can be seen to be either a portion of space contained and defined by wall, floor, and ceiling or roof planes, or a quantity of space displaced by the mass of a building. It is important to perceive this duality, especially when reading orthographic plans, elevations, and sections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7" y="475169"/>
            <a:ext cx="3683356" cy="63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4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12" y="365125"/>
            <a:ext cx="11230377" cy="1325563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VOLUMETRIC ELEMENTS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: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/>
            </a:r>
            <a:b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Building forms that stand as objects in the landscape can be read as occupying volumes in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space.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76" y="2210448"/>
            <a:ext cx="365387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46" y="2210448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474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AL-Hosam</vt:lpstr>
      <vt:lpstr>Arial</vt:lpstr>
      <vt:lpstr>Corbel</vt:lpstr>
      <vt:lpstr>Tekton Pro</vt:lpstr>
      <vt:lpstr>Verdana</vt:lpstr>
      <vt:lpstr>Depth</vt:lpstr>
      <vt:lpstr>PowerPoint Presentation</vt:lpstr>
      <vt:lpstr>From Line to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VOLUMETRIC ELEMENTS: Building forms that stand as objects in the landscape can be read as occupying volumes in space.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48</cp:revision>
  <dcterms:created xsi:type="dcterms:W3CDTF">2016-11-29T16:56:55Z</dcterms:created>
  <dcterms:modified xsi:type="dcterms:W3CDTF">2018-11-13T05:48:42Z</dcterms:modified>
</cp:coreProperties>
</file>